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52964"/>
            <a:ext cx="7415927" cy="42586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Assistant AI: Streamlining the Customer Journey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548187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Introducing an AI-powered Sales Assistant that seamlessly integrates with your sales process, providing invaluable insights and automating tedious tasks to help you close deals more efficiently.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963132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A0D2CB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83548" y="7111841"/>
            <a:ext cx="12870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aa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868716" y="6944678"/>
            <a:ext cx="166937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alun alun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993106"/>
            <a:ext cx="978979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Business Card Exchange</a:t>
            </a:r>
            <a:endParaRPr lang="en-US" sz="486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258383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122420"/>
            <a:ext cx="357318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Effortless Card Capture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4656296"/>
            <a:ext cx="405384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the AI to instantly digitize and catalog customer business cards, ensuring all relevant details are stored in your CRM.</a:t>
            </a:r>
            <a:endParaRPr lang="en-US" sz="1944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3258383"/>
            <a:ext cx="617220" cy="6172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8161" y="4122420"/>
            <a:ext cx="35052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Data Entry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5288161" y="4656296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analyzes the card information and automatically updates your customer database, saving time and reducing errors.</a:t>
            </a:r>
            <a:endParaRPr lang="en-US" sz="1944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3258383"/>
            <a:ext cx="617220" cy="617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2404" y="4122420"/>
            <a:ext cx="351448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Outreach</a:t>
            </a:r>
            <a:endParaRPr lang="en-US" sz="2430" dirty="0"/>
          </a:p>
        </p:txBody>
      </p:sp>
      <p:sp>
        <p:nvSpPr>
          <p:cNvPr id="13" name="Text 7"/>
          <p:cNvSpPr/>
          <p:nvPr/>
        </p:nvSpPr>
        <p:spPr>
          <a:xfrm>
            <a:off x="9712404" y="4656296"/>
            <a:ext cx="4053959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customer details at your fingertips, you can craft personalized follow-up messages to build stronger relationships.</a:t>
            </a:r>
            <a:endParaRPr lang="en-US" sz="1944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12607"/>
            <a:ext cx="794682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Interaction Analysis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20123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Summary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3833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reviews past email conversations, providing you with a concise summary of the key points, action items, and customer sentiment.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201233"/>
            <a:ext cx="332839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Intelligent Responses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3833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Leveraging the AI's natural language processing, you can generate tailored, professional email responses to keep the conversation flowing.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Recommendations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Based on the customer's needs and preferences, the AI suggests relevant products or services that could benefit them, helping you make more informed proposals.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7933"/>
            <a:ext cx="94266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Meeting Summaries and Proposals</a:t>
            </a:r>
            <a:endParaRPr lang="en-US" sz="4349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9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Meeting Notes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967" y="3018353"/>
            <a:ext cx="79907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transcribes your in-person meetings, providing a detailed summary of the discussion and action items.</a:t>
            </a:r>
            <a:endParaRPr lang="en-US" sz="173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967" y="4308038"/>
            <a:ext cx="2815947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Proposal Generation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967" y="4785598"/>
            <a:ext cx="79907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the meeting insights, the AI can generate personalized proposals that address the customer's specific needs and concerns.</a:t>
            </a:r>
            <a:endParaRPr lang="en-US" sz="173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9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 Steps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967" y="6552843"/>
            <a:ext cx="79907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recommends the optimal timing and content for your follow-up communication, ensuring a seamless customer experience.</a:t>
            </a:r>
            <a:endParaRPr lang="en-US" sz="173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7577" y="957143"/>
            <a:ext cx="5943124" cy="68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13"/>
              </a:lnSpc>
              <a:buNone/>
            </a:pPr>
            <a:r>
              <a:rPr lang="en-US" sz="433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 Building</a:t>
            </a:r>
            <a:endParaRPr lang="en-US" sz="4331" dirty="0"/>
          </a:p>
        </p:txBody>
      </p:sp>
      <p:sp>
        <p:nvSpPr>
          <p:cNvPr id="6" name="Shape 2"/>
          <p:cNvSpPr/>
          <p:nvPr/>
        </p:nvSpPr>
        <p:spPr>
          <a:xfrm>
            <a:off x="4735592" y="1974413"/>
            <a:ext cx="43934" cy="5297924"/>
          </a:xfrm>
          <a:prstGeom prst="roundRect">
            <a:avLst>
              <a:gd name="adj" fmla="val 225337"/>
            </a:avLst>
          </a:prstGeom>
          <a:solidFill>
            <a:srgbClr val="552C86"/>
          </a:solidFill>
          <a:ln/>
        </p:spPr>
      </p:sp>
      <p:sp>
        <p:nvSpPr>
          <p:cNvPr id="7" name="Shape 3"/>
          <p:cNvSpPr/>
          <p:nvPr/>
        </p:nvSpPr>
        <p:spPr>
          <a:xfrm>
            <a:off x="5004971" y="2447270"/>
            <a:ext cx="769977" cy="43934"/>
          </a:xfrm>
          <a:prstGeom prst="roundRect">
            <a:avLst>
              <a:gd name="adj" fmla="val 225337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4510028" y="2221825"/>
            <a:ext cx="494943" cy="49494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97909" y="2304217"/>
            <a:ext cx="119182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98" dirty="0"/>
          </a:p>
        </p:txBody>
      </p:sp>
      <p:sp>
        <p:nvSpPr>
          <p:cNvPr id="10" name="Text 6"/>
          <p:cNvSpPr/>
          <p:nvPr/>
        </p:nvSpPr>
        <p:spPr>
          <a:xfrm>
            <a:off x="5967412" y="2194322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Dinner Invitation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5967412" y="2669977"/>
            <a:ext cx="7893010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the AI's insights to suggest the perfect venue and timing for an enjoyable dinner with your client, strengthening the personal connection.</a:t>
            </a:r>
            <a:endParaRPr lang="en-US" sz="1732" dirty="0"/>
          </a:p>
        </p:txBody>
      </p:sp>
      <p:sp>
        <p:nvSpPr>
          <p:cNvPr id="12" name="Shape 8"/>
          <p:cNvSpPr/>
          <p:nvPr/>
        </p:nvSpPr>
        <p:spPr>
          <a:xfrm>
            <a:off x="5004971" y="4286548"/>
            <a:ext cx="769977" cy="43934"/>
          </a:xfrm>
          <a:prstGeom prst="roundRect">
            <a:avLst>
              <a:gd name="adj" fmla="val 225337"/>
            </a:avLst>
          </a:prstGeom>
          <a:solidFill>
            <a:srgbClr val="552C86"/>
          </a:solidFill>
          <a:ln/>
        </p:spPr>
      </p:sp>
      <p:sp>
        <p:nvSpPr>
          <p:cNvPr id="13" name="Shape 9"/>
          <p:cNvSpPr/>
          <p:nvPr/>
        </p:nvSpPr>
        <p:spPr>
          <a:xfrm>
            <a:off x="4510028" y="4061103"/>
            <a:ext cx="494943" cy="49494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663738" y="4143494"/>
            <a:ext cx="187404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98" dirty="0"/>
          </a:p>
        </p:txBody>
      </p:sp>
      <p:sp>
        <p:nvSpPr>
          <p:cNvPr id="15" name="Text 11"/>
          <p:cNvSpPr/>
          <p:nvPr/>
        </p:nvSpPr>
        <p:spPr>
          <a:xfrm>
            <a:off x="5967412" y="4033599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Expense Tracking</a:t>
            </a:r>
            <a:endParaRPr lang="en-US" sz="2165" dirty="0"/>
          </a:p>
        </p:txBody>
      </p:sp>
      <p:sp>
        <p:nvSpPr>
          <p:cNvPr id="16" name="Text 12"/>
          <p:cNvSpPr/>
          <p:nvPr/>
        </p:nvSpPr>
        <p:spPr>
          <a:xfrm>
            <a:off x="5967412" y="4509254"/>
            <a:ext cx="7893010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automatically logs the dinner expenses and associates them with the customer, ensuring accurate accounting and compliance.</a:t>
            </a:r>
            <a:endParaRPr lang="en-US" sz="1732" dirty="0"/>
          </a:p>
        </p:txBody>
      </p:sp>
      <p:sp>
        <p:nvSpPr>
          <p:cNvPr id="17" name="Shape 13"/>
          <p:cNvSpPr/>
          <p:nvPr/>
        </p:nvSpPr>
        <p:spPr>
          <a:xfrm>
            <a:off x="5004971" y="6125825"/>
            <a:ext cx="769977" cy="43934"/>
          </a:xfrm>
          <a:prstGeom prst="roundRect">
            <a:avLst>
              <a:gd name="adj" fmla="val 225337"/>
            </a:avLst>
          </a:prstGeom>
          <a:solidFill>
            <a:srgbClr val="552C86"/>
          </a:solidFill>
          <a:ln/>
        </p:spPr>
      </p:sp>
      <p:sp>
        <p:nvSpPr>
          <p:cNvPr id="18" name="Shape 14"/>
          <p:cNvSpPr/>
          <p:nvPr/>
        </p:nvSpPr>
        <p:spPr>
          <a:xfrm>
            <a:off x="4510028" y="5900380"/>
            <a:ext cx="494943" cy="49494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664452" y="5982772"/>
            <a:ext cx="186095" cy="330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98"/>
              </a:lnSpc>
              <a:buNone/>
            </a:pPr>
            <a:r>
              <a:rPr lang="en-US" sz="259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98" dirty="0"/>
          </a:p>
        </p:txBody>
      </p:sp>
      <p:sp>
        <p:nvSpPr>
          <p:cNvPr id="20" name="Text 16"/>
          <p:cNvSpPr/>
          <p:nvPr/>
        </p:nvSpPr>
        <p:spPr>
          <a:xfrm>
            <a:off x="5967412" y="5872877"/>
            <a:ext cx="3239095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07"/>
              </a:lnSpc>
              <a:buNone/>
            </a:pPr>
            <a:r>
              <a:rPr lang="en-US" sz="21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Follow-up Coordination</a:t>
            </a:r>
            <a:endParaRPr lang="en-US" sz="2165" dirty="0"/>
          </a:p>
        </p:txBody>
      </p:sp>
      <p:sp>
        <p:nvSpPr>
          <p:cNvPr id="21" name="Text 17"/>
          <p:cNvSpPr/>
          <p:nvPr/>
        </p:nvSpPr>
        <p:spPr>
          <a:xfrm>
            <a:off x="5967412" y="6348532"/>
            <a:ext cx="7893010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2"/>
              </a:lnSpc>
              <a:buNone/>
            </a:pPr>
            <a:r>
              <a:rPr lang="en-US" sz="17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Based on the dinner discussions, the AI recommends the optimal time and content for your next follow-up, maintaining momentum and building trust.</a:t>
            </a:r>
            <a:endParaRPr lang="en-US" sz="173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36207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Closing the Deal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90500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4896" y="299751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2905006"/>
            <a:ext cx="326695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Proposal Refinement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438882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fine-tunes your proposal based on the latest customer interactions, ensuring it addresses their specific needs and concerns.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7438668" y="290500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11189" y="2997518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8240911" y="2905006"/>
            <a:ext cx="32002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Pitches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8240911" y="3438882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the AI's insights to craft tailored pitches that resonate with the customer, highlighting the unique value your solution provides.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64037" y="514850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72" y="5241012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666280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Objection Handling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666280" y="5682377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anticipates potential objections and suggests effective responses, empowering you to address customer concerns with confidence.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7438668" y="514850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15240">
            <a:solidFill>
              <a:srgbClr val="552C8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93925" y="5241012"/>
            <a:ext cx="24479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8240911" y="514850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Deal Closure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8240911" y="5682377"/>
            <a:ext cx="5525572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the AI's guidance, you can seamlessly navigate the final stages of the sales process and secure the deal, celebrating your success.</a:t>
            </a:r>
            <a:endParaRPr lang="en-US" sz="1944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24414"/>
            <a:ext cx="801778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2289691"/>
            <a:ext cx="12902327" cy="4915376"/>
          </a:xfrm>
          <a:prstGeom prst="roundRect">
            <a:avLst>
              <a:gd name="adj" fmla="val 226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2304931"/>
            <a:ext cx="128718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2460665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Insights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565827" y="2460665"/>
            <a:ext cx="59384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AI's ongoing analysis of customer interactions provides valuable insights that enable you to refine your sales strategies and better serve your clients.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879277" y="3801547"/>
            <a:ext cx="128718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3957280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Workflow Optimization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7565827" y="3957280"/>
            <a:ext cx="59384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automating repetitive tasks and streamlining your sales process, the AI helps you and your team work more efficiently, freeing up time for higher-value activities.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879277" y="5693212"/>
            <a:ext cx="128718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848945"/>
            <a:ext cx="59384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Performance Tracking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7565827" y="5848945"/>
            <a:ext cx="59384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 tracks key sales metrics and provides data-driven recommendations to help you and your team continuously improve your performance.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2485" y="859393"/>
            <a:ext cx="8855988" cy="7431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53"/>
              </a:lnSpc>
              <a:buNone/>
            </a:pPr>
            <a:r>
              <a:rPr lang="en-US" sz="468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 Your Sales Team</a:t>
            </a:r>
            <a:endParaRPr lang="en-US" sz="4682" dirty="0"/>
          </a:p>
        </p:txBody>
      </p:sp>
      <p:sp>
        <p:nvSpPr>
          <p:cNvPr id="5" name="Shape 2"/>
          <p:cNvSpPr/>
          <p:nvPr/>
        </p:nvSpPr>
        <p:spPr>
          <a:xfrm>
            <a:off x="832485" y="2078236"/>
            <a:ext cx="6363891" cy="2527102"/>
          </a:xfrm>
          <a:prstGeom prst="roundRect">
            <a:avLst>
              <a:gd name="adj" fmla="val 423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7873" y="2323624"/>
            <a:ext cx="3326368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6"/>
              </a:lnSpc>
              <a:buNone/>
            </a:pPr>
            <a:r>
              <a:rPr lang="en-US" sz="23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Productivity</a:t>
            </a:r>
            <a:endParaRPr lang="en-US" sz="2341" dirty="0"/>
          </a:p>
        </p:txBody>
      </p:sp>
      <p:sp>
        <p:nvSpPr>
          <p:cNvPr id="7" name="Text 4"/>
          <p:cNvSpPr/>
          <p:nvPr/>
        </p:nvSpPr>
        <p:spPr>
          <a:xfrm>
            <a:off x="1077873" y="2837855"/>
            <a:ext cx="5873115" cy="1522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7"/>
              </a:lnSpc>
              <a:buNone/>
            </a:pPr>
            <a:r>
              <a:rPr lang="en-US" sz="18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automating administrative tasks and providing intelligent insights, the AI-powered Sales Assistant frees up your team's time to focus on building stronger customer relationships and closing more deals.</a:t>
            </a:r>
            <a:endParaRPr lang="en-US" sz="1873" dirty="0"/>
          </a:p>
        </p:txBody>
      </p:sp>
      <p:sp>
        <p:nvSpPr>
          <p:cNvPr id="8" name="Shape 5"/>
          <p:cNvSpPr/>
          <p:nvPr/>
        </p:nvSpPr>
        <p:spPr>
          <a:xfrm>
            <a:off x="7434143" y="2078236"/>
            <a:ext cx="6363891" cy="2527102"/>
          </a:xfrm>
          <a:prstGeom prst="roundRect">
            <a:avLst>
              <a:gd name="adj" fmla="val 423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9531" y="2323624"/>
            <a:ext cx="4849178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6"/>
              </a:lnSpc>
              <a:buNone/>
            </a:pPr>
            <a:r>
              <a:rPr lang="en-US" sz="23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Recommendations</a:t>
            </a:r>
            <a:endParaRPr lang="en-US" sz="2341" dirty="0"/>
          </a:p>
        </p:txBody>
      </p:sp>
      <p:sp>
        <p:nvSpPr>
          <p:cNvPr id="10" name="Text 7"/>
          <p:cNvSpPr/>
          <p:nvPr/>
        </p:nvSpPr>
        <p:spPr>
          <a:xfrm>
            <a:off x="7679531" y="2837855"/>
            <a:ext cx="5873115" cy="1522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7"/>
              </a:lnSpc>
              <a:buNone/>
            </a:pPr>
            <a:r>
              <a:rPr lang="en-US" sz="18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AI's deep understanding of customer preferences and behavior enables it to suggest the most appropriate products, services, and sales strategies for each unique customer scenario.</a:t>
            </a:r>
            <a:endParaRPr lang="en-US" sz="1873" dirty="0"/>
          </a:p>
        </p:txBody>
      </p:sp>
      <p:sp>
        <p:nvSpPr>
          <p:cNvPr id="11" name="Shape 8"/>
          <p:cNvSpPr/>
          <p:nvPr/>
        </p:nvSpPr>
        <p:spPr>
          <a:xfrm>
            <a:off x="832485" y="4843105"/>
            <a:ext cx="6363891" cy="2527102"/>
          </a:xfrm>
          <a:prstGeom prst="roundRect">
            <a:avLst>
              <a:gd name="adj" fmla="val 423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77873" y="5088493"/>
            <a:ext cx="3233976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6"/>
              </a:lnSpc>
              <a:buNone/>
            </a:pPr>
            <a:r>
              <a:rPr lang="en-US" sz="23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Excellence</a:t>
            </a:r>
            <a:endParaRPr lang="en-US" sz="2341" dirty="0"/>
          </a:p>
        </p:txBody>
      </p:sp>
      <p:sp>
        <p:nvSpPr>
          <p:cNvPr id="13" name="Text 10"/>
          <p:cNvSpPr/>
          <p:nvPr/>
        </p:nvSpPr>
        <p:spPr>
          <a:xfrm>
            <a:off x="1077873" y="5602724"/>
            <a:ext cx="5873115" cy="1522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7"/>
              </a:lnSpc>
              <a:buNone/>
            </a:pPr>
            <a:r>
              <a:rPr lang="en-US" sz="18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the AI's guidance, your sales team can maintain a high level of customer service and sales excellence, delivering a seamless and memorable experience for every client.</a:t>
            </a:r>
            <a:endParaRPr lang="en-US" sz="1873" dirty="0"/>
          </a:p>
        </p:txBody>
      </p:sp>
      <p:sp>
        <p:nvSpPr>
          <p:cNvPr id="14" name="Shape 11"/>
          <p:cNvSpPr/>
          <p:nvPr/>
        </p:nvSpPr>
        <p:spPr>
          <a:xfrm>
            <a:off x="7434143" y="4843105"/>
            <a:ext cx="6363891" cy="2527102"/>
          </a:xfrm>
          <a:prstGeom prst="roundRect">
            <a:avLst>
              <a:gd name="adj" fmla="val 423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9531" y="5088493"/>
            <a:ext cx="3529370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26"/>
              </a:lnSpc>
              <a:buNone/>
            </a:pPr>
            <a:r>
              <a:rPr lang="en-US" sz="23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Advantage</a:t>
            </a:r>
            <a:endParaRPr lang="en-US" sz="2341" dirty="0"/>
          </a:p>
        </p:txBody>
      </p:sp>
      <p:sp>
        <p:nvSpPr>
          <p:cNvPr id="16" name="Text 13"/>
          <p:cNvSpPr/>
          <p:nvPr/>
        </p:nvSpPr>
        <p:spPr>
          <a:xfrm>
            <a:off x="7679531" y="5602724"/>
            <a:ext cx="5873115" cy="15220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7"/>
              </a:lnSpc>
              <a:buNone/>
            </a:pPr>
            <a:r>
              <a:rPr lang="en-US" sz="187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leveraging the power of AI, your sales organization can stay ahead of the curve, making data-driven decisions and responding to customer needs with unparalleled speed and precision.</a:t>
            </a:r>
            <a:endParaRPr lang="en-US" sz="1873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2024-06-25T12:18:19Z</dcterms:created>
  <dcterms:modified xsi:type="dcterms:W3CDTF">2024-06-25T12:18:19Z</dcterms:modified>
</cp:coreProperties>
</file>